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4" r:id="rId18"/>
    <p:sldId id="271" r:id="rId19"/>
    <p:sldId id="272" r:id="rId20"/>
    <p:sldId id="273" r:id="rId21"/>
    <p:sldId id="282" r:id="rId22"/>
    <p:sldId id="274" r:id="rId23"/>
    <p:sldId id="275" r:id="rId24"/>
    <p:sldId id="276" r:id="rId25"/>
    <p:sldId id="277" r:id="rId26"/>
    <p:sldId id="278" r:id="rId27"/>
    <p:sldId id="279" r:id="rId28"/>
    <p:sldId id="280" r:id="rId29"/>
    <p:sldId id="281"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Google Sans Medium" panose="020B0603030502040204" pitchFamily="3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SemiBold"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6"/>
  </p:normalViewPr>
  <p:slideViewPr>
    <p:cSldViewPr snapToGrid="0">
      <p:cViewPr varScale="1">
        <p:scale>
          <a:sx n="124" d="100"/>
          <a:sy n="124" d="100"/>
        </p:scale>
        <p:origin x="7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94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649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file/h2BY4OHO94zt1nqb0Bhq3m/Digital-Wiremap-for-Stargaze-App?node-id=0%3A1"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hyperlink" Target="https://www.figma.com/proto/h2BY4OHO94zt1nqb0Bhq3m/Digital-Wiremap-for-Stargaze-App?node-id=185%3A3235&amp;scaling=min-zoom&amp;page-id=183%3A1772&amp;starting-point-node-id=185%3A3235"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mailto:brianthompson072@gmail.co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4" y="1819738"/>
            <a:ext cx="6797525"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The Stargaze App Case Study</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Brian Thompson</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43" name="Google Shape;243;p50"/>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These paper wireframes represent key elements and components tha</a:t>
            </a:r>
            <a:r>
              <a:rPr lang="en-US" dirty="0">
                <a:solidFill>
                  <a:srgbClr val="5F6368"/>
                </a:solidFill>
                <a:latin typeface="Open Sans"/>
                <a:ea typeface="Open Sans"/>
                <a:cs typeface="Open Sans"/>
                <a:sym typeface="Open Sans"/>
              </a:rPr>
              <a:t>t</a:t>
            </a:r>
            <a:r>
              <a:rPr lang="en" dirty="0">
                <a:solidFill>
                  <a:srgbClr val="5F6368"/>
                </a:solidFill>
                <a:latin typeface="Open Sans"/>
                <a:ea typeface="Open Sans"/>
                <a:cs typeface="Open Sans"/>
                <a:sym typeface="Open Sans"/>
              </a:rPr>
              <a:t> would be considered for the homepage of the Stargaze App. </a:t>
            </a:r>
            <a:endParaRPr dirty="0"/>
          </a:p>
        </p:txBody>
      </p:sp>
      <p:sp>
        <p:nvSpPr>
          <p:cNvPr id="244" name="Google Shape;24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D3D1480-9431-134B-AE2C-8ABC2957AA75}"/>
              </a:ext>
            </a:extLst>
          </p:cNvPr>
          <p:cNvPicPr>
            <a:picLocks noChangeAspect="1"/>
          </p:cNvPicPr>
          <p:nvPr/>
        </p:nvPicPr>
        <p:blipFill>
          <a:blip r:embed="rId3"/>
          <a:stretch>
            <a:fillRect/>
          </a:stretch>
        </p:blipFill>
        <p:spPr>
          <a:xfrm>
            <a:off x="4211874" y="0"/>
            <a:ext cx="4932125" cy="5082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 name="Picture 24">
            <a:extLst>
              <a:ext uri="{FF2B5EF4-FFF2-40B4-BE49-F238E27FC236}">
                <a16:creationId xmlns:a16="http://schemas.microsoft.com/office/drawing/2014/main" id="{40DDD7A5-6736-ED4F-ABE5-601FBFDB752A}"/>
              </a:ext>
            </a:extLst>
          </p:cNvPr>
          <p:cNvPicPr>
            <a:picLocks noChangeAspect="1"/>
          </p:cNvPicPr>
          <p:nvPr/>
        </p:nvPicPr>
        <p:blipFill>
          <a:blip r:embed="rId3"/>
          <a:stretch>
            <a:fillRect/>
          </a:stretch>
        </p:blipFill>
        <p:spPr>
          <a:xfrm>
            <a:off x="5084745" y="0"/>
            <a:ext cx="2434793" cy="5143500"/>
          </a:xfrm>
          <a:prstGeom prst="rect">
            <a:avLst/>
          </a:prstGeom>
        </p:spPr>
      </p:pic>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goal of this wireframe is for the user to see all the information on th</a:t>
            </a:r>
            <a:r>
              <a:rPr lang="en-US" dirty="0">
                <a:solidFill>
                  <a:srgbClr val="5F6368"/>
                </a:solidFill>
                <a:latin typeface="Open Sans"/>
                <a:ea typeface="Open Sans"/>
                <a:cs typeface="Open Sans"/>
                <a:sym typeface="Open Sans"/>
              </a:rPr>
              <a:t>e movie they have selected that they would like to watch and to prompt them to select a theater they would like to watch the movie. </a:t>
            </a:r>
            <a:endParaRPr dirty="0"/>
          </a:p>
        </p:txBody>
      </p:sp>
      <p:sp>
        <p:nvSpPr>
          <p:cNvPr id="256" name="Google Shape;256;p51"/>
          <p:cNvSpPr txBox="1"/>
          <p:nvPr/>
        </p:nvSpPr>
        <p:spPr>
          <a:xfrm>
            <a:off x="3359983" y="1643367"/>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Picture of the movie </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D4F871E-6A4B-BA4C-823B-524834A38DF6}"/>
              </a:ext>
            </a:extLst>
          </p:cNvPr>
          <p:cNvPicPr>
            <a:picLocks noChangeAspect="1"/>
          </p:cNvPicPr>
          <p:nvPr/>
        </p:nvPicPr>
        <p:blipFill>
          <a:blip r:embed="rId4"/>
          <a:stretch>
            <a:fillRect/>
          </a:stretch>
        </p:blipFill>
        <p:spPr>
          <a:xfrm>
            <a:off x="5178667" y="522906"/>
            <a:ext cx="2228172" cy="4086140"/>
          </a:xfrm>
          <a:prstGeom prst="rect">
            <a:avLst/>
          </a:prstGeom>
        </p:spPr>
      </p:pic>
      <p:cxnSp>
        <p:nvCxnSpPr>
          <p:cNvPr id="252" name="Google Shape;252;p51"/>
          <p:cNvCxnSpPr>
            <a:cxnSpLocks/>
            <a:stCxn id="13" idx="3"/>
          </p:cNvCxnSpPr>
          <p:nvPr/>
        </p:nvCxnSpPr>
        <p:spPr>
          <a:xfrm flipV="1">
            <a:off x="4495315" y="3538847"/>
            <a:ext cx="1204841" cy="439272"/>
          </a:xfrm>
          <a:prstGeom prst="straightConnector1">
            <a:avLst/>
          </a:prstGeom>
          <a:noFill/>
          <a:ln w="19050" cap="flat" cmpd="sng">
            <a:solidFill>
              <a:srgbClr val="FBBC04"/>
            </a:solidFill>
            <a:prstDash val="solid"/>
            <a:round/>
            <a:headEnd type="none" w="med" len="med"/>
            <a:tailEnd type="triangle" w="med" len="med"/>
          </a:ln>
        </p:spPr>
      </p:cxnSp>
      <p:cxnSp>
        <p:nvCxnSpPr>
          <p:cNvPr id="12" name="Google Shape;252;p51">
            <a:extLst>
              <a:ext uri="{FF2B5EF4-FFF2-40B4-BE49-F238E27FC236}">
                <a16:creationId xmlns:a16="http://schemas.microsoft.com/office/drawing/2014/main" id="{AA0D626F-1039-2841-891E-AC7E0A6FFF69}"/>
              </a:ext>
            </a:extLst>
          </p:cNvPr>
          <p:cNvCxnSpPr>
            <a:cxnSpLocks/>
            <a:stCxn id="13" idx="3"/>
          </p:cNvCxnSpPr>
          <p:nvPr/>
        </p:nvCxnSpPr>
        <p:spPr>
          <a:xfrm flipV="1">
            <a:off x="4495315" y="3893191"/>
            <a:ext cx="1204841" cy="84928"/>
          </a:xfrm>
          <a:prstGeom prst="straightConnector1">
            <a:avLst/>
          </a:prstGeom>
          <a:noFill/>
          <a:ln w="19050" cap="flat" cmpd="sng">
            <a:solidFill>
              <a:srgbClr val="FBBC04"/>
            </a:solidFill>
            <a:prstDash val="solid"/>
            <a:round/>
            <a:headEnd type="none" w="med" len="med"/>
            <a:tailEnd type="triangle" w="med" len="med"/>
          </a:ln>
        </p:spPr>
      </p:cxnSp>
      <p:sp>
        <p:nvSpPr>
          <p:cNvPr id="13" name="Google Shape;253;p51">
            <a:extLst>
              <a:ext uri="{FF2B5EF4-FFF2-40B4-BE49-F238E27FC236}">
                <a16:creationId xmlns:a16="http://schemas.microsoft.com/office/drawing/2014/main" id="{2558E6A2-FB6A-FD4B-A3E2-4381097D3398}"/>
              </a:ext>
            </a:extLst>
          </p:cNvPr>
          <p:cNvSpPr txBox="1"/>
          <p:nvPr/>
        </p:nvSpPr>
        <p:spPr>
          <a:xfrm>
            <a:off x="3394915" y="3347192"/>
            <a:ext cx="1100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Buttons users can use to select the location of the theater by zip code or their location</a:t>
            </a:r>
            <a:endParaRPr sz="1000" dirty="0">
              <a:solidFill>
                <a:srgbClr val="5F6368"/>
              </a:solidFill>
              <a:latin typeface="Open Sans"/>
              <a:ea typeface="Open Sans"/>
              <a:cs typeface="Open Sans"/>
              <a:sym typeface="Open Sans"/>
            </a:endParaRPr>
          </a:p>
        </p:txBody>
      </p:sp>
      <p:cxnSp>
        <p:nvCxnSpPr>
          <p:cNvPr id="254" name="Google Shape;254;p51"/>
          <p:cNvCxnSpPr>
            <a:cxnSpLocks/>
          </p:cNvCxnSpPr>
          <p:nvPr/>
        </p:nvCxnSpPr>
        <p:spPr>
          <a:xfrm>
            <a:off x="4163244" y="1884200"/>
            <a:ext cx="791521" cy="0"/>
          </a:xfrm>
          <a:prstGeom prst="straightConnector1">
            <a:avLst/>
          </a:prstGeom>
          <a:noFill/>
          <a:ln w="19050" cap="flat" cmpd="sng">
            <a:solidFill>
              <a:srgbClr val="FBBC04"/>
            </a:solidFill>
            <a:prstDash val="solid"/>
            <a:round/>
            <a:headEnd type="none" w="med" len="med"/>
            <a:tailEnd type="triangle" w="med" len="med"/>
          </a:ln>
        </p:spPr>
      </p:cxnSp>
      <p:cxnSp>
        <p:nvCxnSpPr>
          <p:cNvPr id="19" name="Google Shape;252;p51">
            <a:extLst>
              <a:ext uri="{FF2B5EF4-FFF2-40B4-BE49-F238E27FC236}">
                <a16:creationId xmlns:a16="http://schemas.microsoft.com/office/drawing/2014/main" id="{E0883150-A49D-5143-9496-4E1BB407684E}"/>
              </a:ext>
            </a:extLst>
          </p:cNvPr>
          <p:cNvCxnSpPr>
            <a:cxnSpLocks/>
          </p:cNvCxnSpPr>
          <p:nvPr/>
        </p:nvCxnSpPr>
        <p:spPr>
          <a:xfrm flipH="1">
            <a:off x="6483927" y="1607510"/>
            <a:ext cx="1369002" cy="276690"/>
          </a:xfrm>
          <a:prstGeom prst="straightConnector1">
            <a:avLst/>
          </a:prstGeom>
          <a:noFill/>
          <a:ln w="19050" cap="flat" cmpd="sng">
            <a:solidFill>
              <a:srgbClr val="FBBC04"/>
            </a:solidFill>
            <a:prstDash val="solid"/>
            <a:round/>
            <a:headEnd type="none" w="med" len="med"/>
            <a:tailEnd type="triangle" w="med" len="med"/>
          </a:ln>
        </p:spPr>
      </p:cxnSp>
      <p:sp>
        <p:nvSpPr>
          <p:cNvPr id="22" name="Google Shape;256;p51">
            <a:extLst>
              <a:ext uri="{FF2B5EF4-FFF2-40B4-BE49-F238E27FC236}">
                <a16:creationId xmlns:a16="http://schemas.microsoft.com/office/drawing/2014/main" id="{6A19E04F-C845-A442-ACC6-2A8BCB943406}"/>
              </a:ext>
            </a:extLst>
          </p:cNvPr>
          <p:cNvSpPr txBox="1"/>
          <p:nvPr/>
        </p:nvSpPr>
        <p:spPr>
          <a:xfrm>
            <a:off x="7830292" y="1122350"/>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Description of age rating, and  length of movie</a:t>
            </a:r>
            <a:endParaRPr sz="1000" dirty="0">
              <a:solidFill>
                <a:srgbClr val="5F6368"/>
              </a:solidFill>
              <a:latin typeface="Open Sans"/>
              <a:ea typeface="Open Sans"/>
              <a:cs typeface="Open Sans"/>
              <a:sym typeface="Open Sans"/>
            </a:endParaRPr>
          </a:p>
        </p:txBody>
      </p:sp>
      <p:sp>
        <p:nvSpPr>
          <p:cNvPr id="23" name="Google Shape;256;p51">
            <a:extLst>
              <a:ext uri="{FF2B5EF4-FFF2-40B4-BE49-F238E27FC236}">
                <a16:creationId xmlns:a16="http://schemas.microsoft.com/office/drawing/2014/main" id="{DEE544BE-46C3-5D45-927C-6073BA6E255D}"/>
              </a:ext>
            </a:extLst>
          </p:cNvPr>
          <p:cNvSpPr txBox="1"/>
          <p:nvPr/>
        </p:nvSpPr>
        <p:spPr>
          <a:xfrm>
            <a:off x="3613044" y="858308"/>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Icon where users can view a trailer of the selected movie</a:t>
            </a:r>
            <a:endParaRPr sz="1000" dirty="0">
              <a:solidFill>
                <a:srgbClr val="5F6368"/>
              </a:solidFill>
              <a:latin typeface="Open Sans"/>
              <a:ea typeface="Open Sans"/>
              <a:cs typeface="Open Sans"/>
              <a:sym typeface="Open Sans"/>
            </a:endParaRPr>
          </a:p>
        </p:txBody>
      </p:sp>
      <p:cxnSp>
        <p:nvCxnSpPr>
          <p:cNvPr id="24" name="Google Shape;254;p51">
            <a:extLst>
              <a:ext uri="{FF2B5EF4-FFF2-40B4-BE49-F238E27FC236}">
                <a16:creationId xmlns:a16="http://schemas.microsoft.com/office/drawing/2014/main" id="{5E64A669-DA81-DD4F-B8E2-6FEF61928DF6}"/>
              </a:ext>
            </a:extLst>
          </p:cNvPr>
          <p:cNvCxnSpPr>
            <a:cxnSpLocks/>
          </p:cNvCxnSpPr>
          <p:nvPr/>
        </p:nvCxnSpPr>
        <p:spPr>
          <a:xfrm>
            <a:off x="4782906" y="1304152"/>
            <a:ext cx="791521"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A wireframe detailing how a user can select a theater to view the movie that they have selected and a brief overview of the movie they have selected.</a:t>
            </a:r>
            <a:endParaRPr dirty="0"/>
          </a:p>
        </p:txBody>
      </p:sp>
      <p:sp>
        <p:nvSpPr>
          <p:cNvPr id="265" name="Google Shape;265;p52"/>
          <p:cNvSpPr txBox="1"/>
          <p:nvPr/>
        </p:nvSpPr>
        <p:spPr>
          <a:xfrm>
            <a:off x="3224730" y="1455844"/>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Description of Age Rating, and Length of movie</a:t>
            </a:r>
            <a:endParaRPr sz="1000" dirty="0">
              <a:solidFill>
                <a:srgbClr val="5F6368"/>
              </a:solidFill>
              <a:latin typeface="Open Sans"/>
              <a:ea typeface="Open Sans"/>
              <a:cs typeface="Open Sans"/>
              <a:sym typeface="Open Sans"/>
            </a:endParaRPr>
          </a:p>
        </p:txBody>
      </p:sp>
      <p:sp>
        <p:nvSpPr>
          <p:cNvPr id="268" name="Google Shape;268;p52"/>
          <p:cNvSpPr txBox="1"/>
          <p:nvPr/>
        </p:nvSpPr>
        <p:spPr>
          <a:xfrm>
            <a:off x="7621378" y="2051834"/>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Heading to prompt user to select a theater</a:t>
            </a:r>
            <a:endParaRPr sz="1000" dirty="0">
              <a:solidFill>
                <a:srgbClr val="5F6368"/>
              </a:solidFill>
              <a:latin typeface="Open Sans"/>
              <a:ea typeface="Open Sans"/>
              <a:cs typeface="Open Sans"/>
              <a:sym typeface="Open Sans"/>
            </a:endParaRPr>
          </a:p>
        </p:txBody>
      </p:sp>
      <p:sp>
        <p:nvSpPr>
          <p:cNvPr id="24" name="Google Shape;268;p52">
            <a:extLst>
              <a:ext uri="{FF2B5EF4-FFF2-40B4-BE49-F238E27FC236}">
                <a16:creationId xmlns:a16="http://schemas.microsoft.com/office/drawing/2014/main" id="{1C007D23-D146-034F-8B44-8A3E7EB4E24B}"/>
              </a:ext>
            </a:extLst>
          </p:cNvPr>
          <p:cNvSpPr txBox="1"/>
          <p:nvPr/>
        </p:nvSpPr>
        <p:spPr>
          <a:xfrm>
            <a:off x="7663493" y="1234305"/>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Title of movie selected</a:t>
            </a:r>
            <a:endParaRPr sz="1000" dirty="0">
              <a:solidFill>
                <a:srgbClr val="5F6368"/>
              </a:solidFill>
              <a:latin typeface="Open Sans"/>
              <a:ea typeface="Open Sans"/>
              <a:cs typeface="Open Sans"/>
              <a:sym typeface="Open Sans"/>
            </a:endParaRPr>
          </a:p>
        </p:txBody>
      </p:sp>
      <p:sp>
        <p:nvSpPr>
          <p:cNvPr id="25" name="Google Shape;268;p52">
            <a:extLst>
              <a:ext uri="{FF2B5EF4-FFF2-40B4-BE49-F238E27FC236}">
                <a16:creationId xmlns:a16="http://schemas.microsoft.com/office/drawing/2014/main" id="{41EABFC7-A7C4-0542-8A32-57438552CAFC}"/>
              </a:ext>
            </a:extLst>
          </p:cNvPr>
          <p:cNvSpPr txBox="1"/>
          <p:nvPr/>
        </p:nvSpPr>
        <p:spPr>
          <a:xfrm>
            <a:off x="3647570" y="770677"/>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Trailer of movie that will show a preview of the movie </a:t>
            </a:r>
            <a:endParaRPr sz="1000" dirty="0">
              <a:solidFill>
                <a:srgbClr val="5F6368"/>
              </a:solidFill>
              <a:latin typeface="Open Sans"/>
              <a:ea typeface="Open Sans"/>
              <a:cs typeface="Open Sans"/>
              <a:sym typeface="Open Sans"/>
            </a:endParaRPr>
          </a:p>
        </p:txBody>
      </p:sp>
      <p:sp>
        <p:nvSpPr>
          <p:cNvPr id="26" name="Google Shape;268;p52">
            <a:extLst>
              <a:ext uri="{FF2B5EF4-FFF2-40B4-BE49-F238E27FC236}">
                <a16:creationId xmlns:a16="http://schemas.microsoft.com/office/drawing/2014/main" id="{E92BD5C9-DECF-7E47-BC72-A2E89CD50230}"/>
              </a:ext>
            </a:extLst>
          </p:cNvPr>
          <p:cNvSpPr txBox="1"/>
          <p:nvPr/>
        </p:nvSpPr>
        <p:spPr>
          <a:xfrm>
            <a:off x="2917675" y="3342520"/>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Description of Viewing experience, date, and time </a:t>
            </a:r>
            <a:endParaRPr sz="1000" dirty="0">
              <a:solidFill>
                <a:srgbClr val="5F6368"/>
              </a:solidFill>
              <a:latin typeface="Open Sans"/>
              <a:ea typeface="Open Sans"/>
              <a:cs typeface="Open Sans"/>
              <a:sym typeface="Open Sans"/>
            </a:endParaRPr>
          </a:p>
        </p:txBody>
      </p:sp>
      <p:pic>
        <p:nvPicPr>
          <p:cNvPr id="28" name="Picture 27">
            <a:extLst>
              <a:ext uri="{FF2B5EF4-FFF2-40B4-BE49-F238E27FC236}">
                <a16:creationId xmlns:a16="http://schemas.microsoft.com/office/drawing/2014/main" id="{D747E322-74A1-D349-97A7-3BD5B310C2C7}"/>
              </a:ext>
            </a:extLst>
          </p:cNvPr>
          <p:cNvPicPr>
            <a:picLocks noChangeAspect="1"/>
          </p:cNvPicPr>
          <p:nvPr/>
        </p:nvPicPr>
        <p:blipFill>
          <a:blip r:embed="rId3"/>
          <a:stretch>
            <a:fillRect/>
          </a:stretch>
        </p:blipFill>
        <p:spPr>
          <a:xfrm>
            <a:off x="5207736" y="0"/>
            <a:ext cx="2434793" cy="5143500"/>
          </a:xfrm>
          <a:prstGeom prst="rect">
            <a:avLst/>
          </a:prstGeom>
        </p:spPr>
      </p:pic>
      <p:pic>
        <p:nvPicPr>
          <p:cNvPr id="3" name="Picture 2">
            <a:extLst>
              <a:ext uri="{FF2B5EF4-FFF2-40B4-BE49-F238E27FC236}">
                <a16:creationId xmlns:a16="http://schemas.microsoft.com/office/drawing/2014/main" id="{3FD5FFD3-C431-474C-A137-0A55C9A7E5D7}"/>
              </a:ext>
            </a:extLst>
          </p:cNvPr>
          <p:cNvPicPr>
            <a:picLocks noChangeAspect="1"/>
          </p:cNvPicPr>
          <p:nvPr/>
        </p:nvPicPr>
        <p:blipFill>
          <a:blip r:embed="rId4"/>
          <a:stretch>
            <a:fillRect/>
          </a:stretch>
        </p:blipFill>
        <p:spPr>
          <a:xfrm>
            <a:off x="5284047" y="535597"/>
            <a:ext cx="2268056" cy="4083552"/>
          </a:xfrm>
          <a:prstGeom prst="rect">
            <a:avLst/>
          </a:prstGeom>
        </p:spPr>
      </p:pic>
      <p:cxnSp>
        <p:nvCxnSpPr>
          <p:cNvPr id="23" name="Google Shape;266;p52">
            <a:extLst>
              <a:ext uri="{FF2B5EF4-FFF2-40B4-BE49-F238E27FC236}">
                <a16:creationId xmlns:a16="http://schemas.microsoft.com/office/drawing/2014/main" id="{20DFAA7F-D7D6-6D47-8B0D-9B3C7BCD5CCF}"/>
              </a:ext>
            </a:extLst>
          </p:cNvPr>
          <p:cNvCxnSpPr>
            <a:cxnSpLocks/>
          </p:cNvCxnSpPr>
          <p:nvPr/>
        </p:nvCxnSpPr>
        <p:spPr>
          <a:xfrm flipH="1">
            <a:off x="6933405" y="1726717"/>
            <a:ext cx="1554804" cy="0"/>
          </a:xfrm>
          <a:prstGeom prst="straightConnector1">
            <a:avLst/>
          </a:prstGeom>
          <a:noFill/>
          <a:ln w="19050" cap="flat" cmpd="sng">
            <a:solidFill>
              <a:srgbClr val="FBBC04"/>
            </a:solidFill>
            <a:prstDash val="solid"/>
            <a:round/>
            <a:headEnd type="none" w="med" len="med"/>
            <a:tailEnd type="triangle" w="med" len="med"/>
          </a:ln>
        </p:spPr>
      </p:cxnSp>
      <p:cxnSp>
        <p:nvCxnSpPr>
          <p:cNvPr id="266" name="Google Shape;266;p52"/>
          <p:cNvCxnSpPr>
            <a:cxnSpLocks/>
          </p:cNvCxnSpPr>
          <p:nvPr/>
        </p:nvCxnSpPr>
        <p:spPr>
          <a:xfrm flipH="1">
            <a:off x="7209089" y="2624029"/>
            <a:ext cx="1554804" cy="0"/>
          </a:xfrm>
          <a:prstGeom prst="straightConnector1">
            <a:avLst/>
          </a:prstGeom>
          <a:noFill/>
          <a:ln w="19050" cap="flat" cmpd="sng">
            <a:solidFill>
              <a:srgbClr val="FBBC04"/>
            </a:solidFill>
            <a:prstDash val="solid"/>
            <a:round/>
            <a:headEnd type="none" w="med" len="med"/>
            <a:tailEnd type="triangle" w="med" len="med"/>
          </a:ln>
        </p:spPr>
      </p:cxnSp>
      <p:cxnSp>
        <p:nvCxnSpPr>
          <p:cNvPr id="14" name="Google Shape;264;p52">
            <a:extLst>
              <a:ext uri="{FF2B5EF4-FFF2-40B4-BE49-F238E27FC236}">
                <a16:creationId xmlns:a16="http://schemas.microsoft.com/office/drawing/2014/main" id="{8CC3A7FB-0A51-4F44-B49B-0E76727EEB48}"/>
              </a:ext>
            </a:extLst>
          </p:cNvPr>
          <p:cNvCxnSpPr>
            <a:cxnSpLocks/>
          </p:cNvCxnSpPr>
          <p:nvPr/>
        </p:nvCxnSpPr>
        <p:spPr>
          <a:xfrm flipV="1">
            <a:off x="4112550" y="2941200"/>
            <a:ext cx="2615628" cy="879450"/>
          </a:xfrm>
          <a:prstGeom prst="straightConnector1">
            <a:avLst/>
          </a:prstGeom>
          <a:noFill/>
          <a:ln w="19050" cap="flat" cmpd="sng">
            <a:solidFill>
              <a:srgbClr val="FBBC04"/>
            </a:solidFill>
            <a:prstDash val="solid"/>
            <a:round/>
            <a:headEnd type="none" w="med" len="med"/>
            <a:tailEnd type="triangle" w="med" len="med"/>
          </a:ln>
        </p:spPr>
      </p:cxnSp>
      <p:cxnSp>
        <p:nvCxnSpPr>
          <p:cNvPr id="264" name="Google Shape;264;p52"/>
          <p:cNvCxnSpPr>
            <a:cxnSpLocks/>
          </p:cNvCxnSpPr>
          <p:nvPr/>
        </p:nvCxnSpPr>
        <p:spPr>
          <a:xfrm flipV="1">
            <a:off x="4112550" y="3223343"/>
            <a:ext cx="2357081" cy="597309"/>
          </a:xfrm>
          <a:prstGeom prst="straightConnector1">
            <a:avLst/>
          </a:prstGeom>
          <a:noFill/>
          <a:ln w="19050" cap="flat" cmpd="sng">
            <a:solidFill>
              <a:srgbClr val="FBBC04"/>
            </a:solidFill>
            <a:prstDash val="solid"/>
            <a:round/>
            <a:headEnd type="none" w="med" len="med"/>
            <a:tailEnd type="triangle" w="med" len="med"/>
          </a:ln>
        </p:spPr>
      </p:cxnSp>
      <p:cxnSp>
        <p:nvCxnSpPr>
          <p:cNvPr id="12" name="Google Shape;264;p52">
            <a:extLst>
              <a:ext uri="{FF2B5EF4-FFF2-40B4-BE49-F238E27FC236}">
                <a16:creationId xmlns:a16="http://schemas.microsoft.com/office/drawing/2014/main" id="{BBC5D0B9-1B80-D543-BB5D-7B1187745635}"/>
              </a:ext>
            </a:extLst>
          </p:cNvPr>
          <p:cNvCxnSpPr>
            <a:cxnSpLocks/>
          </p:cNvCxnSpPr>
          <p:nvPr/>
        </p:nvCxnSpPr>
        <p:spPr>
          <a:xfrm flipV="1">
            <a:off x="4112550" y="3742614"/>
            <a:ext cx="2442629" cy="78036"/>
          </a:xfrm>
          <a:prstGeom prst="straightConnector1">
            <a:avLst/>
          </a:prstGeom>
          <a:noFill/>
          <a:ln w="19050" cap="flat" cmpd="sng">
            <a:solidFill>
              <a:srgbClr val="FBBC04"/>
            </a:solidFill>
            <a:prstDash val="solid"/>
            <a:round/>
            <a:headEnd type="none" w="med" len="med"/>
            <a:tailEnd type="triangle" w="med" len="med"/>
          </a:ln>
        </p:spPr>
      </p:cxnSp>
      <p:cxnSp>
        <p:nvCxnSpPr>
          <p:cNvPr id="21" name="Google Shape;264;p52">
            <a:extLst>
              <a:ext uri="{FF2B5EF4-FFF2-40B4-BE49-F238E27FC236}">
                <a16:creationId xmlns:a16="http://schemas.microsoft.com/office/drawing/2014/main" id="{97B41DCF-4B7D-A94D-B661-91C7B8671440}"/>
              </a:ext>
            </a:extLst>
          </p:cNvPr>
          <p:cNvCxnSpPr>
            <a:cxnSpLocks/>
          </p:cNvCxnSpPr>
          <p:nvPr/>
        </p:nvCxnSpPr>
        <p:spPr>
          <a:xfrm>
            <a:off x="4244082" y="1935824"/>
            <a:ext cx="1697486" cy="0"/>
          </a:xfrm>
          <a:prstGeom prst="straightConnector1">
            <a:avLst/>
          </a:prstGeom>
          <a:noFill/>
          <a:ln w="19050" cap="flat" cmpd="sng">
            <a:solidFill>
              <a:srgbClr val="FBBC04"/>
            </a:solidFill>
            <a:prstDash val="solid"/>
            <a:round/>
            <a:headEnd type="none" w="med" len="med"/>
            <a:tailEnd type="triangle" w="med" len="med"/>
          </a:ln>
        </p:spPr>
      </p:cxnSp>
      <p:cxnSp>
        <p:nvCxnSpPr>
          <p:cNvPr id="20" name="Google Shape;264;p52">
            <a:extLst>
              <a:ext uri="{FF2B5EF4-FFF2-40B4-BE49-F238E27FC236}">
                <a16:creationId xmlns:a16="http://schemas.microsoft.com/office/drawing/2014/main" id="{9DC5AE0C-30F1-F046-A07E-3462AD883C05}"/>
              </a:ext>
            </a:extLst>
          </p:cNvPr>
          <p:cNvCxnSpPr/>
          <p:nvPr/>
        </p:nvCxnSpPr>
        <p:spPr>
          <a:xfrm>
            <a:off x="4649594" y="1335786"/>
            <a:ext cx="918900"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75" name="Google Shape;27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76" name="Google Shape;276;p53"/>
          <p:cNvSpPr txBox="1"/>
          <p:nvPr/>
        </p:nvSpPr>
        <p:spPr>
          <a:xfrm>
            <a:off x="532875" y="1793800"/>
            <a:ext cx="29154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Link to low-fidelity prototype </a:t>
            </a:r>
            <a:r>
              <a:rPr lang="en" dirty="0">
                <a:solidFill>
                  <a:srgbClr val="5F6368"/>
                </a:solidFill>
                <a:latin typeface="Open Sans"/>
                <a:ea typeface="Open Sans"/>
                <a:cs typeface="Open Sans"/>
                <a:sym typeface="Open Sans"/>
                <a:hlinkClick r:id="rId3"/>
              </a:rPr>
              <a:t>here</a:t>
            </a: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B861174C-026E-C147-93FC-A419B919393D}"/>
              </a:ext>
            </a:extLst>
          </p:cNvPr>
          <p:cNvPicPr>
            <a:picLocks noChangeAspect="1"/>
          </p:cNvPicPr>
          <p:nvPr/>
        </p:nvPicPr>
        <p:blipFill>
          <a:blip r:embed="rId4"/>
          <a:stretch>
            <a:fillRect/>
          </a:stretch>
        </p:blipFill>
        <p:spPr>
          <a:xfrm>
            <a:off x="4211875" y="0"/>
            <a:ext cx="4932125"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Here are a few insights that we have found from both usability studies. These are the findings that we found most prominent and will effect the user experience the most. </a:t>
            </a:r>
            <a:endParaRPr dirty="0">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4" y="2568500"/>
            <a:ext cx="3447775"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800" dirty="0"/>
              <a:t>3 out of 5 participants wanted a movie rating of the movie they selected. This means that a rating system or page needs to be created to show users how others liked or disliked this movie. </a:t>
            </a:r>
            <a:endParaRPr sz="800"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55874" y="3131806"/>
            <a:ext cx="3537801"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tx1"/>
                </a:solidFill>
                <a:latin typeface="Arial" panose="020B0604020202020204" pitchFamily="34" charset="0"/>
                <a:ea typeface="Open Sans"/>
                <a:cs typeface="Arial" panose="020B0604020202020204" pitchFamily="34" charset="0"/>
                <a:sym typeface="Open Sans"/>
              </a:rPr>
              <a:t>3 out of 5 participants  wanted to see a map of the locations of the theater in addition to how far away the theater was from them. This means that the theater page needs to be redesign</a:t>
            </a:r>
            <a:r>
              <a:rPr lang="en-US" sz="800" dirty="0">
                <a:solidFill>
                  <a:schemeClr val="tx1"/>
                </a:solidFill>
                <a:latin typeface="Arial" panose="020B0604020202020204" pitchFamily="34" charset="0"/>
                <a:ea typeface="Open Sans"/>
                <a:cs typeface="Arial" panose="020B0604020202020204" pitchFamily="34" charset="0"/>
                <a:sym typeface="Open Sans"/>
              </a:rPr>
              <a:t>ed to have a feature where they can see a snippet of google maps and the mileage of the theater. </a:t>
            </a:r>
            <a:endParaRPr sz="800" dirty="0">
              <a:solidFill>
                <a:schemeClr val="tx1"/>
              </a:solidFill>
              <a:latin typeface="Arial" panose="020B0604020202020204" pitchFamily="34" charset="0"/>
              <a:cs typeface="Arial" panose="020B0604020202020204" pitchFamily="34" charset="0"/>
            </a:endParaRPr>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46338" y="3886898"/>
            <a:ext cx="347435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tx1"/>
                </a:solidFill>
                <a:latin typeface="+mn-lt"/>
                <a:ea typeface="Open Sans"/>
                <a:cs typeface="Open Sans"/>
                <a:sym typeface="Open Sans"/>
              </a:rPr>
              <a:t>3 out of 5 participants weren’t sure where to login to access their account. This means that a profile icon needs to be established so that it is clear to users where they need to go to access their profile info. </a:t>
            </a:r>
            <a:endParaRPr sz="800" dirty="0">
              <a:solidFill>
                <a:schemeClr val="tx1"/>
              </a:solidFill>
              <a:latin typeface="+mn-lt"/>
            </a:endParaRPr>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553968"/>
          </a:xfrm>
          <a:prstGeom prst="rect">
            <a:avLst/>
          </a:prstGeom>
          <a:noFill/>
          <a:ln>
            <a:noFill/>
          </a:ln>
        </p:spPr>
        <p:txBody>
          <a:bodyPr spcFirstLastPara="1" wrap="square" lIns="91425" tIns="91425" rIns="91425" bIns="91425" anchor="t" anchorCtr="0">
            <a:spAutoFit/>
          </a:bodyPr>
          <a:lstStyle/>
          <a:p>
            <a:pPr fontAlgn="base"/>
            <a:r>
              <a:rPr lang="en-US" sz="800" dirty="0"/>
              <a:t>3 out of 5 participants had difficulties selecting their location for a movie theater. This means that the location page needs to be refined to make it easier for people to choose their location and theater.</a:t>
            </a:r>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892522"/>
          </a:xfrm>
          <a:prstGeom prst="rect">
            <a:avLst/>
          </a:prstGeom>
          <a:noFill/>
          <a:ln>
            <a:noFill/>
          </a:ln>
        </p:spPr>
        <p:txBody>
          <a:bodyPr spcFirstLastPara="1" wrap="square" lIns="91425" tIns="91425" rIns="91425" bIns="91425" anchor="t" anchorCtr="0">
            <a:spAutoFit/>
          </a:bodyPr>
          <a:lstStyle/>
          <a:p>
            <a:pPr>
              <a:lnSpc>
                <a:spcPct val="115000"/>
              </a:lnSpc>
            </a:pPr>
            <a:r>
              <a:rPr lang="en-US" sz="800" dirty="0"/>
              <a:t>3 out of 5 participants thought they needed to click the select your seats icon to pick their seats. This means that this needs to be redesigned to not look like a button, and more clear directions are needed for users to pick their seats.</a:t>
            </a:r>
          </a:p>
          <a:p>
            <a:pPr marL="0" lvl="0" indent="0" algn="l" rtl="0">
              <a:lnSpc>
                <a:spcPct val="115000"/>
              </a:lnSpc>
              <a:spcBef>
                <a:spcPts val="0"/>
              </a:spcBef>
              <a:spcAft>
                <a:spcPts val="0"/>
              </a:spcAft>
              <a:buNone/>
            </a:pPr>
            <a:endParaRPr sz="800"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16138" y="3828150"/>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800" dirty="0"/>
              <a:t>3 out of 5 participants wanted a page to see their account info. This means that there should be an account page where the user could get to this information.</a:t>
            </a:r>
            <a:endParaRPr sz="800"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1400350" y="350750"/>
            <a:ext cx="6155100" cy="554100"/>
          </a:xfrm>
          <a:prstGeom prst="rect">
            <a:avLst/>
          </a:prstGeom>
          <a:noFill/>
          <a:ln>
            <a:noFill/>
          </a:ln>
        </p:spPr>
        <p:txBody>
          <a:bodyPr spcFirstLastPara="1" wrap="square" lIns="0" tIns="91425" rIns="91425" bIns="91425" anchor="t" anchorCtr="0">
            <a:spAutoFit/>
          </a:bodyPr>
          <a:lstStyle/>
          <a:p>
            <a:pPr marL="0" lvl="0" indent="0" algn="ctr" rtl="0">
              <a:spcBef>
                <a:spcPts val="0"/>
              </a:spcBef>
              <a:spcAft>
                <a:spcPts val="0"/>
              </a:spcAft>
              <a:buNone/>
            </a:pPr>
            <a:r>
              <a:rPr lang="en" sz="2400" dirty="0">
                <a:solidFill>
                  <a:srgbClr val="5F6368"/>
                </a:solidFill>
                <a:latin typeface="Open Sans"/>
                <a:ea typeface="Open Sans"/>
                <a:cs typeface="Open Sans"/>
                <a:sym typeface="Open Sans"/>
              </a:rPr>
              <a:t>Usability study: findings</a:t>
            </a:r>
            <a:endParaRPr sz="2400" dirty="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Here are a few insights that we have found from both usability studies. These are the findings that we found most prominent and will effect the user experience the most. </a:t>
            </a:r>
            <a:endParaRPr dirty="0">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solidFill>
                  <a:srgbClr val="F29900"/>
                </a:solidFill>
                <a:latin typeface="Open Sans"/>
                <a:ea typeface="Open Sans"/>
                <a:cs typeface="Open Sans"/>
                <a:sym typeface="Open Sans"/>
              </a:rPr>
              <a:t>Round 1 findings</a:t>
            </a:r>
            <a:endParaRPr b="1" dirty="0">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4" y="2568500"/>
            <a:ext cx="3447775"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800" dirty="0"/>
              <a:t>3 out of 5 participants wanted a movie rating of the movie they selected. This means that a rating system or page needs to be created to show users how others liked or disliked this movie. </a:t>
            </a:r>
            <a:endParaRPr sz="800"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55874" y="3131806"/>
            <a:ext cx="3537801"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tx1"/>
                </a:solidFill>
                <a:latin typeface="Arial" panose="020B0604020202020204" pitchFamily="34" charset="0"/>
                <a:ea typeface="Open Sans"/>
                <a:cs typeface="Arial" panose="020B0604020202020204" pitchFamily="34" charset="0"/>
                <a:sym typeface="Open Sans"/>
              </a:rPr>
              <a:t>3 out of 5 participants  wanted to see a map of the locations of the theater in addition to how far away the theater was from them. This means that the theater page needs to be redesign</a:t>
            </a:r>
            <a:r>
              <a:rPr lang="en-US" sz="800" dirty="0">
                <a:solidFill>
                  <a:schemeClr val="tx1"/>
                </a:solidFill>
                <a:latin typeface="Arial" panose="020B0604020202020204" pitchFamily="34" charset="0"/>
                <a:ea typeface="Open Sans"/>
                <a:cs typeface="Arial" panose="020B0604020202020204" pitchFamily="34" charset="0"/>
                <a:sym typeface="Open Sans"/>
              </a:rPr>
              <a:t>ed to have a feature where they can see a snippet of google maps and the mileage of the theater. </a:t>
            </a:r>
            <a:endParaRPr sz="800" dirty="0">
              <a:solidFill>
                <a:schemeClr val="tx1"/>
              </a:solidFill>
              <a:latin typeface="Arial" panose="020B0604020202020204" pitchFamily="34" charset="0"/>
              <a:cs typeface="Arial" panose="020B0604020202020204" pitchFamily="34" charset="0"/>
            </a:endParaRPr>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46338" y="3886898"/>
            <a:ext cx="347435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tx1"/>
                </a:solidFill>
                <a:latin typeface="+mn-lt"/>
                <a:ea typeface="Open Sans"/>
                <a:cs typeface="Open Sans"/>
                <a:sym typeface="Open Sans"/>
              </a:rPr>
              <a:t>3 out of 5 participants weren’t sure where to login to access their account. This means that a profile icon needs to be established so that it is clear to users where they need to go to access their profile info. </a:t>
            </a:r>
            <a:endParaRPr sz="800" dirty="0">
              <a:solidFill>
                <a:schemeClr val="tx1"/>
              </a:solidFill>
              <a:latin typeface="+mn-lt"/>
            </a:endParaRPr>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553968"/>
          </a:xfrm>
          <a:prstGeom prst="rect">
            <a:avLst/>
          </a:prstGeom>
          <a:noFill/>
          <a:ln>
            <a:noFill/>
          </a:ln>
        </p:spPr>
        <p:txBody>
          <a:bodyPr spcFirstLastPara="1" wrap="square" lIns="91425" tIns="91425" rIns="91425" bIns="91425" anchor="t" anchorCtr="0">
            <a:spAutoFit/>
          </a:bodyPr>
          <a:lstStyle/>
          <a:p>
            <a:pPr fontAlgn="base"/>
            <a:r>
              <a:rPr lang="en-US" sz="800" dirty="0"/>
              <a:t>3 out of 5 participants had difficulties selecting their location for a movie theater. This means that the location page needs to be refined to make it easier for people to choose their location and theater.</a:t>
            </a:r>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892522"/>
          </a:xfrm>
          <a:prstGeom prst="rect">
            <a:avLst/>
          </a:prstGeom>
          <a:noFill/>
          <a:ln>
            <a:noFill/>
          </a:ln>
        </p:spPr>
        <p:txBody>
          <a:bodyPr spcFirstLastPara="1" wrap="square" lIns="91425" tIns="91425" rIns="91425" bIns="91425" anchor="t" anchorCtr="0">
            <a:spAutoFit/>
          </a:bodyPr>
          <a:lstStyle/>
          <a:p>
            <a:pPr>
              <a:lnSpc>
                <a:spcPct val="115000"/>
              </a:lnSpc>
            </a:pPr>
            <a:r>
              <a:rPr lang="en-US" sz="800" dirty="0"/>
              <a:t>3 out of 5 participants thought they needed to click the select your seats icon to pick their seats. This means that this needs to be redesigned to not look like a button, and more clear directions are needed for users to pick their seats.</a:t>
            </a:r>
          </a:p>
          <a:p>
            <a:pPr marL="0" lvl="0" indent="0" algn="l" rtl="0">
              <a:lnSpc>
                <a:spcPct val="115000"/>
              </a:lnSpc>
              <a:spcBef>
                <a:spcPts val="0"/>
              </a:spcBef>
              <a:spcAft>
                <a:spcPts val="0"/>
              </a:spcAft>
              <a:buNone/>
            </a:pPr>
            <a:endParaRPr sz="800"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16138" y="3828150"/>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800" dirty="0"/>
              <a:t>3 out of 5 participants wanted a page to see their account info. This means that there should be an account page where the user could get to this information.</a:t>
            </a:r>
            <a:endParaRPr sz="800"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200828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16" name="Picture 15">
            <a:extLst>
              <a:ext uri="{FF2B5EF4-FFF2-40B4-BE49-F238E27FC236}">
                <a16:creationId xmlns:a16="http://schemas.microsoft.com/office/drawing/2014/main" id="{2F97C60A-E330-BD48-B48E-5226A75FF1B1}"/>
              </a:ext>
            </a:extLst>
          </p:cNvPr>
          <p:cNvPicPr>
            <a:picLocks noChangeAspect="1"/>
          </p:cNvPicPr>
          <p:nvPr/>
        </p:nvPicPr>
        <p:blipFill>
          <a:blip r:embed="rId3"/>
          <a:stretch>
            <a:fillRect/>
          </a:stretch>
        </p:blipFill>
        <p:spPr>
          <a:xfrm>
            <a:off x="6812831" y="853300"/>
            <a:ext cx="2030864" cy="4290200"/>
          </a:xfrm>
          <a:prstGeom prst="rect">
            <a:avLst/>
          </a:prstGeom>
        </p:spPr>
      </p:pic>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469855"/>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561863" y="437762"/>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23C4251B-DA6B-1047-8DCC-C264D557B19B}"/>
              </a:ext>
            </a:extLst>
          </p:cNvPr>
          <p:cNvPicPr>
            <a:picLocks noChangeAspect="1"/>
          </p:cNvPicPr>
          <p:nvPr/>
        </p:nvPicPr>
        <p:blipFill>
          <a:blip r:embed="rId4"/>
          <a:stretch>
            <a:fillRect/>
          </a:stretch>
        </p:blipFill>
        <p:spPr>
          <a:xfrm>
            <a:off x="6869156" y="1302527"/>
            <a:ext cx="1918214" cy="3403211"/>
          </a:xfrm>
          <a:prstGeom prst="rect">
            <a:avLst/>
          </a:prstGeom>
        </p:spPr>
      </p:pic>
      <p:pic>
        <p:nvPicPr>
          <p:cNvPr id="17" name="Picture 16">
            <a:extLst>
              <a:ext uri="{FF2B5EF4-FFF2-40B4-BE49-F238E27FC236}">
                <a16:creationId xmlns:a16="http://schemas.microsoft.com/office/drawing/2014/main" id="{B7CF88D0-E808-1342-9D08-E5E7C7EDC55B}"/>
              </a:ext>
            </a:extLst>
          </p:cNvPr>
          <p:cNvPicPr>
            <a:picLocks noChangeAspect="1"/>
          </p:cNvPicPr>
          <p:nvPr/>
        </p:nvPicPr>
        <p:blipFill>
          <a:blip r:embed="rId3"/>
          <a:stretch>
            <a:fillRect/>
          </a:stretch>
        </p:blipFill>
        <p:spPr>
          <a:xfrm>
            <a:off x="3533435" y="853300"/>
            <a:ext cx="2030864" cy="4290200"/>
          </a:xfrm>
          <a:prstGeom prst="rect">
            <a:avLst/>
          </a:prstGeom>
        </p:spPr>
      </p:pic>
      <p:pic>
        <p:nvPicPr>
          <p:cNvPr id="5" name="Picture 4">
            <a:extLst>
              <a:ext uri="{FF2B5EF4-FFF2-40B4-BE49-F238E27FC236}">
                <a16:creationId xmlns:a16="http://schemas.microsoft.com/office/drawing/2014/main" id="{DFF269C6-5F2F-7D40-BF25-F92523FEA32A}"/>
              </a:ext>
            </a:extLst>
          </p:cNvPr>
          <p:cNvPicPr>
            <a:picLocks noChangeAspect="1"/>
          </p:cNvPicPr>
          <p:nvPr/>
        </p:nvPicPr>
        <p:blipFill>
          <a:blip r:embed="rId5"/>
          <a:stretch>
            <a:fillRect/>
          </a:stretch>
        </p:blipFill>
        <p:spPr>
          <a:xfrm>
            <a:off x="3620529" y="1302526"/>
            <a:ext cx="1878265" cy="33711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18" name="Picture 17">
            <a:extLst>
              <a:ext uri="{FF2B5EF4-FFF2-40B4-BE49-F238E27FC236}">
                <a16:creationId xmlns:a16="http://schemas.microsoft.com/office/drawing/2014/main" id="{DA386A22-B4E5-584E-B617-472F2D973B17}"/>
              </a:ext>
            </a:extLst>
          </p:cNvPr>
          <p:cNvPicPr>
            <a:picLocks noChangeAspect="1"/>
          </p:cNvPicPr>
          <p:nvPr/>
        </p:nvPicPr>
        <p:blipFill>
          <a:blip r:embed="rId3"/>
          <a:stretch>
            <a:fillRect/>
          </a:stretch>
        </p:blipFill>
        <p:spPr>
          <a:xfrm>
            <a:off x="6668156" y="853960"/>
            <a:ext cx="2030864" cy="4290200"/>
          </a:xfrm>
          <a:prstGeom prst="rect">
            <a:avLst/>
          </a:prstGeom>
        </p:spPr>
      </p:pic>
      <p:pic>
        <p:nvPicPr>
          <p:cNvPr id="17" name="Picture 16">
            <a:extLst>
              <a:ext uri="{FF2B5EF4-FFF2-40B4-BE49-F238E27FC236}">
                <a16:creationId xmlns:a16="http://schemas.microsoft.com/office/drawing/2014/main" id="{42C780E1-7C9B-5D40-A791-9936EA5310F9}"/>
              </a:ext>
            </a:extLst>
          </p:cNvPr>
          <p:cNvPicPr>
            <a:picLocks noChangeAspect="1"/>
          </p:cNvPicPr>
          <p:nvPr/>
        </p:nvPicPr>
        <p:blipFill>
          <a:blip r:embed="rId3"/>
          <a:stretch>
            <a:fillRect/>
          </a:stretch>
        </p:blipFill>
        <p:spPr>
          <a:xfrm>
            <a:off x="3619838" y="853960"/>
            <a:ext cx="2030864" cy="4290200"/>
          </a:xfrm>
          <a:prstGeom prst="rect">
            <a:avLst/>
          </a:prstGeom>
        </p:spPr>
      </p:pic>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5" name="Google Shape;325;p57"/>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7"/>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13" y="1342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561863" y="68998"/>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30" name="Google Shape;330;p57"/>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31" name="Google Shape;331;p57"/>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85534D3D-EDF1-3B43-B91F-56749614CBC1}"/>
              </a:ext>
            </a:extLst>
          </p:cNvPr>
          <p:cNvPicPr>
            <a:picLocks noChangeAspect="1"/>
          </p:cNvPicPr>
          <p:nvPr/>
        </p:nvPicPr>
        <p:blipFill>
          <a:blip r:embed="rId4"/>
          <a:stretch>
            <a:fillRect/>
          </a:stretch>
        </p:blipFill>
        <p:spPr>
          <a:xfrm>
            <a:off x="3699897" y="1249999"/>
            <a:ext cx="1856232" cy="3369151"/>
          </a:xfrm>
          <a:prstGeom prst="rect">
            <a:avLst/>
          </a:prstGeom>
        </p:spPr>
      </p:pic>
      <p:pic>
        <p:nvPicPr>
          <p:cNvPr id="7" name="Picture 6">
            <a:extLst>
              <a:ext uri="{FF2B5EF4-FFF2-40B4-BE49-F238E27FC236}">
                <a16:creationId xmlns:a16="http://schemas.microsoft.com/office/drawing/2014/main" id="{EB49C852-0C81-2545-894F-C00797EEF188}"/>
              </a:ext>
            </a:extLst>
          </p:cNvPr>
          <p:cNvPicPr>
            <a:picLocks noChangeAspect="1"/>
          </p:cNvPicPr>
          <p:nvPr/>
        </p:nvPicPr>
        <p:blipFill>
          <a:blip r:embed="rId5"/>
          <a:stretch>
            <a:fillRect/>
          </a:stretch>
        </p:blipFill>
        <p:spPr>
          <a:xfrm>
            <a:off x="6736806" y="1249999"/>
            <a:ext cx="1856232" cy="33975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3" name="Picture 12">
            <a:extLst>
              <a:ext uri="{FF2B5EF4-FFF2-40B4-BE49-F238E27FC236}">
                <a16:creationId xmlns:a16="http://schemas.microsoft.com/office/drawing/2014/main" id="{5F2FB1F1-941A-C840-888C-0EB9983DD8B3}"/>
              </a:ext>
            </a:extLst>
          </p:cNvPr>
          <p:cNvPicPr>
            <a:picLocks noChangeAspect="1"/>
          </p:cNvPicPr>
          <p:nvPr/>
        </p:nvPicPr>
        <p:blipFill>
          <a:blip r:embed="rId3"/>
          <a:stretch>
            <a:fillRect/>
          </a:stretch>
        </p:blipFill>
        <p:spPr>
          <a:xfrm>
            <a:off x="5775329" y="0"/>
            <a:ext cx="2434793" cy="5143500"/>
          </a:xfrm>
          <a:prstGeom prst="rect">
            <a:avLst/>
          </a:prstGeom>
        </p:spPr>
      </p:pic>
      <p:sp>
        <p:nvSpPr>
          <p:cNvPr id="152" name="Google Shape;15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a:ea typeface="Open Sans"/>
                <a:cs typeface="Open Sans"/>
                <a:sym typeface="Open Sans"/>
              </a:rPr>
              <a:t>The Stargaze app is a app that allows users to purchase movie tickets, food, and drinks in advance before they arrive at the movie theater of their choosing, hassle free. </a:t>
            </a:r>
            <a:endParaRPr sz="1200" b="1" dirty="0">
              <a:solidFill>
                <a:schemeClr val="tx1"/>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a:ea typeface="Open Sans"/>
                <a:cs typeface="Open Sans"/>
                <a:sym typeface="Open Sans"/>
              </a:rPr>
              <a:t>November 2021 – December 2021</a:t>
            </a:r>
            <a:endParaRPr sz="1200" dirty="0">
              <a:solidFill>
                <a:schemeClr val="tx1"/>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9" name="Google Shape;159;p41"/>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56DA1020-DD5D-8B48-A266-102DCF651979}"/>
              </a:ext>
            </a:extLst>
          </p:cNvPr>
          <p:cNvPicPr>
            <a:picLocks noChangeAspect="1"/>
          </p:cNvPicPr>
          <p:nvPr/>
        </p:nvPicPr>
        <p:blipFill>
          <a:blip r:embed="rId4"/>
          <a:stretch>
            <a:fillRect/>
          </a:stretch>
        </p:blipFill>
        <p:spPr>
          <a:xfrm>
            <a:off x="5838962" y="557771"/>
            <a:ext cx="2307526" cy="40613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17" name="Picture 16">
            <a:extLst>
              <a:ext uri="{FF2B5EF4-FFF2-40B4-BE49-F238E27FC236}">
                <a16:creationId xmlns:a16="http://schemas.microsoft.com/office/drawing/2014/main" id="{878290C9-22B1-9241-8568-3C4EB7428B67}"/>
              </a:ext>
            </a:extLst>
          </p:cNvPr>
          <p:cNvPicPr>
            <a:picLocks noChangeAspect="1"/>
          </p:cNvPicPr>
          <p:nvPr/>
        </p:nvPicPr>
        <p:blipFill>
          <a:blip r:embed="rId3"/>
          <a:stretch>
            <a:fillRect/>
          </a:stretch>
        </p:blipFill>
        <p:spPr>
          <a:xfrm>
            <a:off x="6668193" y="836296"/>
            <a:ext cx="2030864" cy="4290200"/>
          </a:xfrm>
          <a:prstGeom prst="rect">
            <a:avLst/>
          </a:prstGeom>
        </p:spPr>
      </p:pic>
      <p:pic>
        <p:nvPicPr>
          <p:cNvPr id="16" name="Picture 15">
            <a:extLst>
              <a:ext uri="{FF2B5EF4-FFF2-40B4-BE49-F238E27FC236}">
                <a16:creationId xmlns:a16="http://schemas.microsoft.com/office/drawing/2014/main" id="{DC3A026A-5E17-414A-AB0D-5B8561D0E5A9}"/>
              </a:ext>
            </a:extLst>
          </p:cNvPr>
          <p:cNvPicPr>
            <a:picLocks noChangeAspect="1"/>
          </p:cNvPicPr>
          <p:nvPr/>
        </p:nvPicPr>
        <p:blipFill>
          <a:blip r:embed="rId3"/>
          <a:stretch>
            <a:fillRect/>
          </a:stretch>
        </p:blipFill>
        <p:spPr>
          <a:xfrm>
            <a:off x="3610999" y="853300"/>
            <a:ext cx="2030864" cy="4290200"/>
          </a:xfrm>
          <a:prstGeom prst="rect">
            <a:avLst/>
          </a:prstGeom>
        </p:spPr>
      </p:pic>
      <p:sp>
        <p:nvSpPr>
          <p:cNvPr id="323" name="Google Shape;323;p57"/>
          <p:cNvSpPr txBox="1"/>
          <p:nvPr/>
        </p:nvSpPr>
        <p:spPr>
          <a:xfrm>
            <a:off x="508125" y="442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5" name="Google Shape;325;p57"/>
          <p:cNvSpPr/>
          <p:nvPr/>
        </p:nvSpPr>
        <p:spPr>
          <a:xfrm>
            <a:off x="3707027" y="1318865"/>
            <a:ext cx="1828854" cy="335907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13" y="160543"/>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506725" y="14965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30" name="Google Shape;330;p57"/>
          <p:cNvSpPr txBox="1"/>
          <p:nvPr/>
        </p:nvSpPr>
        <p:spPr>
          <a:xfrm>
            <a:off x="4008525" y="2393750"/>
            <a:ext cx="12390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NONE</a:t>
            </a:r>
            <a:endParaRPr sz="1200" dirty="0">
              <a:solidFill>
                <a:srgbClr val="5F6368"/>
              </a:solidFill>
              <a:latin typeface="Open Sans"/>
              <a:ea typeface="Open Sans"/>
              <a:cs typeface="Open Sans"/>
              <a:sym typeface="Open Sans"/>
            </a:endParaRPr>
          </a:p>
        </p:txBody>
      </p:sp>
      <p:sp>
        <p:nvSpPr>
          <p:cNvPr id="331" name="Google Shape;331;p57"/>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BF736D27-72FF-0E43-A88B-7A7D1DEA39A1}"/>
              </a:ext>
            </a:extLst>
          </p:cNvPr>
          <p:cNvPicPr>
            <a:picLocks noChangeAspect="1"/>
          </p:cNvPicPr>
          <p:nvPr/>
        </p:nvPicPr>
        <p:blipFill>
          <a:blip r:embed="rId4"/>
          <a:stretch>
            <a:fillRect/>
          </a:stretch>
        </p:blipFill>
        <p:spPr>
          <a:xfrm>
            <a:off x="6759146" y="1318865"/>
            <a:ext cx="1841157" cy="3317308"/>
          </a:xfrm>
          <a:prstGeom prst="rect">
            <a:avLst/>
          </a:prstGeom>
        </p:spPr>
      </p:pic>
    </p:spTree>
    <p:extLst>
      <p:ext uri="{BB962C8B-B14F-4D97-AF65-F5344CB8AC3E}">
        <p14:creationId xmlns:p14="http://schemas.microsoft.com/office/powerpoint/2010/main" val="3539467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23" name="Picture 22">
            <a:extLst>
              <a:ext uri="{FF2B5EF4-FFF2-40B4-BE49-F238E27FC236}">
                <a16:creationId xmlns:a16="http://schemas.microsoft.com/office/drawing/2014/main" id="{EACE87A5-689E-4643-B64F-006893826D70}"/>
              </a:ext>
            </a:extLst>
          </p:cNvPr>
          <p:cNvPicPr>
            <a:picLocks noChangeAspect="1"/>
          </p:cNvPicPr>
          <p:nvPr/>
        </p:nvPicPr>
        <p:blipFill>
          <a:blip r:embed="rId3"/>
          <a:stretch>
            <a:fillRect/>
          </a:stretch>
        </p:blipFill>
        <p:spPr>
          <a:xfrm>
            <a:off x="6774755" y="853300"/>
            <a:ext cx="2030864" cy="4290200"/>
          </a:xfrm>
          <a:prstGeom prst="rect">
            <a:avLst/>
          </a:prstGeom>
        </p:spPr>
      </p:pic>
      <p:pic>
        <p:nvPicPr>
          <p:cNvPr id="22" name="Picture 21">
            <a:extLst>
              <a:ext uri="{FF2B5EF4-FFF2-40B4-BE49-F238E27FC236}">
                <a16:creationId xmlns:a16="http://schemas.microsoft.com/office/drawing/2014/main" id="{927A1A16-6E69-E448-8101-11E45EB5624F}"/>
              </a:ext>
            </a:extLst>
          </p:cNvPr>
          <p:cNvPicPr>
            <a:picLocks noChangeAspect="1"/>
          </p:cNvPicPr>
          <p:nvPr/>
        </p:nvPicPr>
        <p:blipFill>
          <a:blip r:embed="rId3"/>
          <a:stretch>
            <a:fillRect/>
          </a:stretch>
        </p:blipFill>
        <p:spPr>
          <a:xfrm>
            <a:off x="4606342" y="853300"/>
            <a:ext cx="2030864" cy="4290200"/>
          </a:xfrm>
          <a:prstGeom prst="rect">
            <a:avLst/>
          </a:prstGeom>
        </p:spPr>
      </p:pic>
      <p:pic>
        <p:nvPicPr>
          <p:cNvPr id="21" name="Picture 20">
            <a:extLst>
              <a:ext uri="{FF2B5EF4-FFF2-40B4-BE49-F238E27FC236}">
                <a16:creationId xmlns:a16="http://schemas.microsoft.com/office/drawing/2014/main" id="{B370A485-0934-5943-A13A-D61EC1E15979}"/>
              </a:ext>
            </a:extLst>
          </p:cNvPr>
          <p:cNvPicPr>
            <a:picLocks noChangeAspect="1"/>
          </p:cNvPicPr>
          <p:nvPr/>
        </p:nvPicPr>
        <p:blipFill>
          <a:blip r:embed="rId3"/>
          <a:stretch>
            <a:fillRect/>
          </a:stretch>
        </p:blipFill>
        <p:spPr>
          <a:xfrm>
            <a:off x="2487449" y="853300"/>
            <a:ext cx="2030864" cy="4290200"/>
          </a:xfrm>
          <a:prstGeom prst="rect">
            <a:avLst/>
          </a:prstGeom>
        </p:spPr>
      </p:pic>
      <p:pic>
        <p:nvPicPr>
          <p:cNvPr id="20" name="Picture 19">
            <a:extLst>
              <a:ext uri="{FF2B5EF4-FFF2-40B4-BE49-F238E27FC236}">
                <a16:creationId xmlns:a16="http://schemas.microsoft.com/office/drawing/2014/main" id="{CFA332FB-AC11-DE41-996C-4B99F361AB38}"/>
              </a:ext>
            </a:extLst>
          </p:cNvPr>
          <p:cNvPicPr>
            <a:picLocks noChangeAspect="1"/>
          </p:cNvPicPr>
          <p:nvPr/>
        </p:nvPicPr>
        <p:blipFill>
          <a:blip r:embed="rId3"/>
          <a:stretch>
            <a:fillRect/>
          </a:stretch>
        </p:blipFill>
        <p:spPr>
          <a:xfrm>
            <a:off x="447525" y="853300"/>
            <a:ext cx="2030864" cy="4290200"/>
          </a:xfrm>
          <a:prstGeom prst="rect">
            <a:avLst/>
          </a:prstGeom>
        </p:spPr>
      </p:pic>
      <p:sp>
        <p:nvSpPr>
          <p:cNvPr id="336" name="Google Shape;336;p58"/>
          <p:cNvSpPr txBox="1"/>
          <p:nvPr/>
        </p:nvSpPr>
        <p:spPr>
          <a:xfrm>
            <a:off x="517675" y="25017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7" name="Google Shape;337;p58"/>
          <p:cNvSpPr/>
          <p:nvPr/>
        </p:nvSpPr>
        <p:spPr>
          <a:xfrm>
            <a:off x="531000" y="1391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8"/>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p:nvPr/>
        </p:nvSpPr>
        <p:spPr>
          <a:xfrm>
            <a:off x="469795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8"/>
          <p:cNvSpPr txBox="1"/>
          <p:nvPr/>
        </p:nvSpPr>
        <p:spPr>
          <a:xfrm>
            <a:off x="89025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2" name="Google Shape;342;p58"/>
          <p:cNvSpPr txBox="1"/>
          <p:nvPr/>
        </p:nvSpPr>
        <p:spPr>
          <a:xfrm>
            <a:off x="2953850" y="272377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3" name="Google Shape;343;p58"/>
          <p:cNvSpPr txBox="1"/>
          <p:nvPr/>
        </p:nvSpPr>
        <p:spPr>
          <a:xfrm>
            <a:off x="505720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4" name="Google Shape;344;p58"/>
          <p:cNvSpPr txBox="1"/>
          <p:nvPr/>
        </p:nvSpPr>
        <p:spPr>
          <a:xfrm>
            <a:off x="7160550" y="2757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4E5AD13A-B373-EC4F-9D69-598E792EA677}"/>
              </a:ext>
            </a:extLst>
          </p:cNvPr>
          <p:cNvPicPr>
            <a:picLocks noChangeAspect="1"/>
          </p:cNvPicPr>
          <p:nvPr/>
        </p:nvPicPr>
        <p:blipFill>
          <a:blip r:embed="rId4"/>
          <a:stretch>
            <a:fillRect/>
          </a:stretch>
        </p:blipFill>
        <p:spPr>
          <a:xfrm>
            <a:off x="517675" y="1285103"/>
            <a:ext cx="1872149" cy="3381724"/>
          </a:xfrm>
          <a:prstGeom prst="rect">
            <a:avLst/>
          </a:prstGeom>
        </p:spPr>
      </p:pic>
      <p:pic>
        <p:nvPicPr>
          <p:cNvPr id="15" name="Picture 14">
            <a:extLst>
              <a:ext uri="{FF2B5EF4-FFF2-40B4-BE49-F238E27FC236}">
                <a16:creationId xmlns:a16="http://schemas.microsoft.com/office/drawing/2014/main" id="{DAA52B19-40D6-1047-A453-0BBF8C2F870D}"/>
              </a:ext>
            </a:extLst>
          </p:cNvPr>
          <p:cNvPicPr>
            <a:picLocks noChangeAspect="1"/>
          </p:cNvPicPr>
          <p:nvPr/>
        </p:nvPicPr>
        <p:blipFill>
          <a:blip r:embed="rId5"/>
          <a:stretch>
            <a:fillRect/>
          </a:stretch>
        </p:blipFill>
        <p:spPr>
          <a:xfrm>
            <a:off x="2556278" y="1285103"/>
            <a:ext cx="1864410" cy="3381724"/>
          </a:xfrm>
          <a:prstGeom prst="rect">
            <a:avLst/>
          </a:prstGeom>
        </p:spPr>
      </p:pic>
      <p:pic>
        <p:nvPicPr>
          <p:cNvPr id="7" name="Picture 6">
            <a:extLst>
              <a:ext uri="{FF2B5EF4-FFF2-40B4-BE49-F238E27FC236}">
                <a16:creationId xmlns:a16="http://schemas.microsoft.com/office/drawing/2014/main" id="{639625C7-D61F-4943-82BD-20FEC6C5C6C7}"/>
              </a:ext>
            </a:extLst>
          </p:cNvPr>
          <p:cNvPicPr>
            <a:picLocks noChangeAspect="1"/>
          </p:cNvPicPr>
          <p:nvPr/>
        </p:nvPicPr>
        <p:blipFill>
          <a:blip r:embed="rId6"/>
          <a:stretch>
            <a:fillRect/>
          </a:stretch>
        </p:blipFill>
        <p:spPr>
          <a:xfrm>
            <a:off x="4670798" y="1338477"/>
            <a:ext cx="1901952" cy="3348972"/>
          </a:xfrm>
          <a:prstGeom prst="rect">
            <a:avLst/>
          </a:prstGeom>
        </p:spPr>
      </p:pic>
      <p:pic>
        <p:nvPicPr>
          <p:cNvPr id="9" name="Picture 8">
            <a:extLst>
              <a:ext uri="{FF2B5EF4-FFF2-40B4-BE49-F238E27FC236}">
                <a16:creationId xmlns:a16="http://schemas.microsoft.com/office/drawing/2014/main" id="{EACDAE6B-712F-B743-8179-4767B3C68728}"/>
              </a:ext>
            </a:extLst>
          </p:cNvPr>
          <p:cNvPicPr>
            <a:picLocks noChangeAspect="1"/>
          </p:cNvPicPr>
          <p:nvPr/>
        </p:nvPicPr>
        <p:blipFill>
          <a:blip r:embed="rId7"/>
          <a:stretch>
            <a:fillRect/>
          </a:stretch>
        </p:blipFill>
        <p:spPr>
          <a:xfrm>
            <a:off x="6839211" y="1309350"/>
            <a:ext cx="1901952" cy="33780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32875" y="1793800"/>
            <a:ext cx="22242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Link to high-fidelity prototype </a:t>
            </a:r>
            <a:r>
              <a:rPr lang="en" dirty="0">
                <a:solidFill>
                  <a:srgbClr val="5F6368"/>
                </a:solidFill>
                <a:latin typeface="Open Sans"/>
                <a:ea typeface="Open Sans"/>
                <a:cs typeface="Open Sans"/>
                <a:sym typeface="Open Sans"/>
                <a:hlinkClick r:id="rId3"/>
              </a:rPr>
              <a:t>here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
        <p:nvSpPr>
          <p:cNvPr id="352" name="Google Shape;352;p59"/>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E05866A-BE33-1244-8E9B-372A4298AB58}"/>
              </a:ext>
            </a:extLst>
          </p:cNvPr>
          <p:cNvPicPr>
            <a:picLocks noChangeAspect="1"/>
          </p:cNvPicPr>
          <p:nvPr/>
        </p:nvPicPr>
        <p:blipFill rotWithShape="1">
          <a:blip r:embed="rId4"/>
          <a:srcRect l="22230"/>
          <a:stretch/>
        </p:blipFill>
        <p:spPr>
          <a:xfrm>
            <a:off x="4678879" y="0"/>
            <a:ext cx="3657474"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The typeface overall of the app was used in a way that will allow for those that are visually impaired to easily navigate the page. A screen reader can also be used for the app as well. </a:t>
            </a:r>
            <a:endParaRPr sz="1200" dirty="0"/>
          </a:p>
        </p:txBody>
      </p:sp>
      <p:sp>
        <p:nvSpPr>
          <p:cNvPr id="360" name="Google Shape;36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3689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The color palette was chosen that was used in the app was designed to have high contrast for easy read</a:t>
            </a:r>
            <a:r>
              <a:rPr lang="en-US" sz="1200" dirty="0">
                <a:solidFill>
                  <a:srgbClr val="5F6368"/>
                </a:solidFill>
                <a:latin typeface="Open Sans"/>
                <a:ea typeface="Open Sans"/>
                <a:cs typeface="Open Sans"/>
                <a:sym typeface="Open Sans"/>
              </a:rPr>
              <a:t>a</a:t>
            </a:r>
            <a:r>
              <a:rPr lang="en" sz="1200" dirty="0">
                <a:solidFill>
                  <a:srgbClr val="5F6368"/>
                </a:solidFill>
                <a:latin typeface="Open Sans"/>
                <a:ea typeface="Open Sans"/>
                <a:cs typeface="Open Sans"/>
                <a:sym typeface="Open Sans"/>
              </a:rPr>
              <a:t>bility. </a:t>
            </a:r>
            <a:endParaRPr sz="1200" dirty="0"/>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 name="Google Shape;363;p60"/>
          <p:cNvSpPr txBox="1"/>
          <p:nvPr/>
        </p:nvSpPr>
        <p:spPr>
          <a:xfrm>
            <a:off x="60265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Users have the ability to select their preferred language in the more section of the app and the app will be translated into that language. </a:t>
            </a:r>
            <a:endParaRPr lang="en-US"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519FF"/>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46100" cy="28622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p>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The app is user friendly and gets users excited about going to the movies again.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chemeClr val="accent2"/>
                </a:solidFill>
                <a:latin typeface="Open Sans"/>
                <a:ea typeface="Open Sans"/>
                <a:cs typeface="Open Sans"/>
                <a:sym typeface="Open Sans"/>
              </a:rPr>
              <a:t>A quote from peer feedback:</a:t>
            </a:r>
          </a:p>
          <a:p>
            <a:pPr marL="0" lvl="0" indent="0" algn="l" rtl="0">
              <a:lnSpc>
                <a:spcPct val="150000"/>
              </a:lnSpc>
              <a:spcBef>
                <a:spcPts val="0"/>
              </a:spcBef>
              <a:spcAft>
                <a:spcPts val="0"/>
              </a:spcAft>
              <a:buNone/>
            </a:pPr>
            <a:endParaRPr lang="en" sz="1200" dirty="0">
              <a:solidFill>
                <a:schemeClr val="accent2"/>
              </a:solidFill>
              <a:latin typeface="Open Sans"/>
              <a:ea typeface="Open Sans"/>
              <a:cs typeface="Open Sans"/>
              <a:sym typeface="Open Sans"/>
            </a:endParaRPr>
          </a:p>
          <a:p>
            <a:pPr marL="0" lvl="0" indent="0" algn="l" rtl="0">
              <a:lnSpc>
                <a:spcPct val="150000"/>
              </a:lnSpc>
              <a:spcBef>
                <a:spcPts val="0"/>
              </a:spcBef>
              <a:spcAft>
                <a:spcPts val="0"/>
              </a:spcAft>
              <a:buNone/>
            </a:pPr>
            <a:r>
              <a:rPr lang="en" sz="1200" i="1" dirty="0">
                <a:solidFill>
                  <a:schemeClr val="accent2"/>
                </a:solidFill>
                <a:latin typeface="Open Sans"/>
                <a:ea typeface="Open Sans"/>
                <a:cs typeface="Open Sans"/>
                <a:sym typeface="Open Sans"/>
              </a:rPr>
              <a:t>”This app is AWESOME. I can’t wait to use it to order movie tickets so me and my family can go see a movie.”</a:t>
            </a:r>
            <a:endParaRPr sz="1200" b="1" i="1" dirty="0">
              <a:solidFill>
                <a:schemeClr val="accent2"/>
              </a:solidFill>
              <a:latin typeface="Open Sans"/>
              <a:ea typeface="Open Sans"/>
              <a:cs typeface="Open Sans"/>
              <a:sym typeface="Open Sans"/>
            </a:endParaRPr>
          </a:p>
        </p:txBody>
      </p:sp>
      <p:sp>
        <p:nvSpPr>
          <p:cNvPr id="380" name="Google Shape;38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b="1" dirty="0">
                <a:solidFill>
                  <a:schemeClr val="tx1"/>
                </a:solidFill>
                <a:latin typeface="Open Sans"/>
                <a:ea typeface="Open Sans"/>
                <a:cs typeface="Open Sans"/>
                <a:sym typeface="Open Sans"/>
              </a:rPr>
              <a:t>The user is king and that’s how it should be. Every step of the way you have to keep the user in mind as they will be using your product. </a:t>
            </a:r>
            <a:endParaRPr sz="1200" b="1" dirty="0">
              <a:solidFill>
                <a:schemeClr val="tx1"/>
              </a:solidFill>
              <a:latin typeface="Open Sans"/>
              <a:ea typeface="Open Sans"/>
              <a:cs typeface="Open Sans"/>
              <a:sym typeface="Open Sans"/>
            </a:endParaRPr>
          </a:p>
        </p:txBody>
      </p:sp>
      <p:sp>
        <p:nvSpPr>
          <p:cNvPr id="382" name="Google Shape;38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11325" y="1917800"/>
            <a:ext cx="20490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Create code and develop mobile app</a:t>
            </a:r>
            <a:endParaRPr sz="1200" dirty="0"/>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Conduct a usability study with the mobile app and perform user testing  </a:t>
            </a:r>
            <a:endParaRPr sz="1200" dirty="0"/>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6026525" y="1917800"/>
            <a:ext cx="20490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Iterate the app from the study, and launch app   </a:t>
            </a:r>
            <a:endParaRPr sz="1200" dirty="0"/>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I’d love to connect with other UX designers and researchers and I am open to even collaborating on projects! </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Contact Info: </a:t>
            </a:r>
          </a:p>
          <a:p>
            <a:pPr marL="0" lvl="0" indent="0" algn="ctr" rtl="0">
              <a:lnSpc>
                <a:spcPct val="115000"/>
              </a:lnSpc>
              <a:spcBef>
                <a:spcPts val="0"/>
              </a:spcBef>
              <a:spcAft>
                <a:spcPts val="0"/>
              </a:spcAft>
              <a:buClr>
                <a:schemeClr val="dk1"/>
              </a:buClr>
              <a:buSzPts val="1100"/>
              <a:buFont typeface="Arial"/>
              <a:buNone/>
            </a:pPr>
            <a:r>
              <a:rPr lang="en" sz="1200" b="1" dirty="0">
                <a:solidFill>
                  <a:srgbClr val="5F6368"/>
                </a:solidFill>
                <a:latin typeface="Open Sans"/>
                <a:ea typeface="Open Sans"/>
                <a:cs typeface="Open Sans"/>
                <a:sym typeface="Open Sans"/>
              </a:rPr>
              <a:t>Email: </a:t>
            </a:r>
            <a:r>
              <a:rPr lang="en" sz="1200" b="1" dirty="0">
                <a:solidFill>
                  <a:srgbClr val="5F6368"/>
                </a:solidFill>
                <a:latin typeface="Open Sans"/>
                <a:ea typeface="Open Sans"/>
                <a:cs typeface="Open Sans"/>
                <a:sym typeface="Open Sans"/>
                <a:hlinkClick r:id="rId3"/>
              </a:rPr>
              <a:t>brianthompson072@gmail.com</a:t>
            </a:r>
            <a:endParaRPr lang="en" sz="1200" b="1"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lang="en" sz="1200" b="1" dirty="0">
              <a:solidFill>
                <a:srgbClr val="5F6368"/>
              </a:solidFill>
              <a:latin typeface="Open Sans"/>
              <a:ea typeface="Open Sans"/>
              <a:cs typeface="Open Sans"/>
              <a:sym typeface="Open Sans"/>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chemeClr val="tx1"/>
                </a:solidFill>
                <a:latin typeface="+mn-lt"/>
                <a:ea typeface="Open Sans"/>
                <a:cs typeface="Open Sans"/>
                <a:sym typeface="Open Sans"/>
              </a:rPr>
              <a:t>In this project we wanted to solve the challenge of ordering movie tickets online for users. </a:t>
            </a:r>
            <a:endParaRPr sz="1200" b="1" dirty="0">
              <a:solidFill>
                <a:schemeClr val="tx1"/>
              </a:solidFill>
              <a:latin typeface="+mn-lt"/>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2123628"/>
          </a:xfrm>
          <a:prstGeom prst="rect">
            <a:avLst/>
          </a:prstGeom>
          <a:noFill/>
          <a:ln>
            <a:noFill/>
          </a:ln>
        </p:spPr>
        <p:txBody>
          <a:bodyPr spcFirstLastPara="1" wrap="square" lIns="0" tIns="91425" rIns="91425" bIns="91425" anchor="t" anchorCtr="0">
            <a:spAutoFit/>
          </a:bodyPr>
          <a:lstStyle/>
          <a:p>
            <a:pPr>
              <a:lnSpc>
                <a:spcPct val="150000"/>
              </a:lnSpc>
            </a:pPr>
            <a:r>
              <a:rPr lang="en" dirty="0">
                <a:solidFill>
                  <a:srgbClr val="4285F4"/>
                </a:solidFill>
                <a:latin typeface="Open Sans SemiBold"/>
                <a:ea typeface="Open Sans SemiBold"/>
                <a:cs typeface="Open Sans SemiBold"/>
                <a:sym typeface="Open Sans SemiBold"/>
              </a:rPr>
              <a:t>The goal: </a:t>
            </a:r>
            <a:r>
              <a:rPr lang="en-US" dirty="0"/>
              <a:t>I</a:t>
            </a:r>
            <a:r>
              <a:rPr lang="en-US" dirty="0">
                <a:latin typeface="+mn-lt"/>
              </a:rPr>
              <a:t> want to understand the processes, challenges and emotions that people experience around using a mobile ticketing app before, during, and after the movie experience </a:t>
            </a:r>
          </a:p>
          <a:p>
            <a:pPr marL="0" lvl="0" indent="0" algn="l" rtl="0">
              <a:lnSpc>
                <a:spcPct val="150000"/>
              </a:lnSpc>
              <a:spcBef>
                <a:spcPts val="0"/>
              </a:spcBef>
              <a:spcAft>
                <a:spcPts val="0"/>
              </a:spcAft>
              <a:buNone/>
            </a:pPr>
            <a:endParaRPr dirty="0">
              <a:solidFill>
                <a:srgbClr val="1967D2"/>
              </a:solidFill>
              <a:latin typeface="Open Sans SemiBold"/>
              <a:ea typeface="Open Sans SemiBold"/>
              <a:cs typeface="Open Sans SemiBold"/>
              <a:sym typeface="Open Sans SemiBold"/>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chemeClr val="tx1"/>
                </a:solidFill>
                <a:latin typeface="Open Sans"/>
                <a:ea typeface="Open Sans"/>
                <a:cs typeface="Open Sans"/>
                <a:sym typeface="Open Sans"/>
              </a:rPr>
              <a:t>UX designer, UX researcher from conception to delivery </a:t>
            </a:r>
            <a:endParaRPr sz="1200" b="1" dirty="0">
              <a:solidFill>
                <a:schemeClr val="tx1"/>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lvl="0">
              <a:lnSpc>
                <a:spcPct val="150000"/>
              </a:lnSpc>
            </a:pPr>
            <a:r>
              <a:rPr lang="en" sz="1200" dirty="0">
                <a:solidFill>
                  <a:schemeClr val="tx1"/>
                </a:solidFill>
                <a:latin typeface="Open Sans"/>
                <a:ea typeface="Open Sans"/>
                <a:cs typeface="Open Sans"/>
                <a:sym typeface="Open Sans"/>
              </a:rPr>
              <a:t>User research, ideation, wireframing, prototyping, and mockups </a:t>
            </a:r>
            <a:endParaRPr sz="1200" b="1" dirty="0">
              <a:solidFill>
                <a:schemeClr val="tx1"/>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2586832"/>
          </a:xfrm>
          <a:prstGeom prst="rect">
            <a:avLst/>
          </a:prstGeom>
          <a:noFill/>
          <a:ln>
            <a:noFill/>
          </a:ln>
        </p:spPr>
        <p:txBody>
          <a:bodyPr spcFirstLastPara="1" wrap="square" lIns="0" tIns="91425" rIns="91425" bIns="91425" anchor="t" anchorCtr="0">
            <a:spAutoFit/>
          </a:bodyPr>
          <a:lstStyle/>
          <a:p>
            <a:r>
              <a:rPr lang="en-US" dirty="0"/>
              <a:t>The usability studies that were included in the research were both unmoderated, conducted in the United States, and lasted a total of 60 minutes over a course of two days.  5 Participants were included in each study. Participants varied from ages 16-50, male/female/non-binary, and vision-impaired. The goal of the studies was to figure out if users can complete the core tasks within the app such as ordering movie tickets. We’re creating a new app to help people purchase movie tickets hassle free. Before launching we need to figure out if getting tickets through our app is easy for users to do. We’d like to understand what specific challenges our users might face in the ordering, process and how we can help them fix those challenges. </a:t>
            </a:r>
          </a:p>
          <a:p>
            <a:r>
              <a:rPr lang="en-US" dirty="0"/>
              <a:t> </a:t>
            </a:r>
          </a:p>
          <a:p>
            <a:pPr marL="0" lvl="0" indent="0" algn="ctr"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3855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z="1100" dirty="0">
                <a:solidFill>
                  <a:srgbClr val="EA4335"/>
                </a:solidFill>
                <a:latin typeface="Open Sans SemiBold"/>
                <a:ea typeface="Open Sans SemiBold"/>
                <a:cs typeface="Open Sans SemiBold"/>
                <a:sym typeface="Open Sans SemiBold"/>
              </a:rPr>
              <a:t>Convenience </a:t>
            </a:r>
            <a:endParaRPr sz="1100" dirty="0">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It is not convenient to order movie tickets for yourself or for others at a movie theater. Users want a way to do this before they go to have things prepared and an effective way to do it that is easy.</a:t>
            </a:r>
            <a:endParaRPr sz="1200" dirty="0"/>
          </a:p>
        </p:txBody>
      </p:sp>
      <p:sp>
        <p:nvSpPr>
          <p:cNvPr id="205" name="Google Shape;205;p46"/>
          <p:cNvSpPr txBox="1"/>
          <p:nvPr/>
        </p:nvSpPr>
        <p:spPr>
          <a:xfrm>
            <a:off x="3456479" y="1989672"/>
            <a:ext cx="1872600" cy="43855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z="1100" dirty="0">
                <a:solidFill>
                  <a:srgbClr val="EA4335"/>
                </a:solidFill>
                <a:latin typeface="Open Sans SemiBold"/>
                <a:ea typeface="Open Sans SemiBold"/>
                <a:cs typeface="Open Sans SemiBold"/>
                <a:sym typeface="Open Sans SemiBold"/>
              </a:rPr>
              <a:t>Age Rating of Movies</a:t>
            </a:r>
            <a:endParaRPr sz="1100" dirty="0">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3456479" y="2522474"/>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Users with a family or age concerns want to be able to know what movie they will be able to watch. </a:t>
            </a:r>
            <a:endParaRPr sz="1200" dirty="0"/>
          </a:p>
        </p:txBody>
      </p:sp>
      <p:sp>
        <p:nvSpPr>
          <p:cNvPr id="207" name="Google Shape;207;p46"/>
          <p:cNvSpPr txBox="1"/>
          <p:nvPr/>
        </p:nvSpPr>
        <p:spPr>
          <a:xfrm>
            <a:off x="6471495" y="1971295"/>
            <a:ext cx="1872600" cy="43855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z="1100" dirty="0">
                <a:solidFill>
                  <a:srgbClr val="EA4335"/>
                </a:solidFill>
                <a:latin typeface="Open Sans SemiBold"/>
                <a:ea typeface="Open Sans SemiBold"/>
                <a:cs typeface="Open Sans SemiBold"/>
                <a:sym typeface="Open Sans SemiBold"/>
              </a:rPr>
              <a:t>Viewing Selection</a:t>
            </a:r>
            <a:endParaRPr sz="1100" dirty="0">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6471495" y="2447401"/>
            <a:ext cx="18726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Users need to be able to see the movie when, where, and how they want to see it. This means being able to chose the theater, viewing experience (ex: Imax, 3D, etc.), and time and date. </a:t>
            </a:r>
            <a:endParaRPr sz="1200" dirty="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413613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715114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Akira Wang</a:t>
            </a:r>
            <a:endParaRPr sz="2400" b="1" dirty="0">
              <a:solidFill>
                <a:srgbClr val="5F6368"/>
              </a:solidFill>
              <a:latin typeface="Open Sans"/>
              <a:ea typeface="Open Sans"/>
              <a:cs typeface="Open Sans"/>
              <a:sym typeface="Open Sans"/>
            </a:endParaRPr>
          </a:p>
        </p:txBody>
      </p:sp>
      <p:sp>
        <p:nvSpPr>
          <p:cNvPr id="221" name="Google Shape;221;p47"/>
          <p:cNvSpPr txBox="1"/>
          <p:nvPr/>
        </p:nvSpPr>
        <p:spPr>
          <a:xfrm>
            <a:off x="351520" y="1532533"/>
            <a:ext cx="3351681"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a:lnSpc>
                <a:spcPct val="150000"/>
              </a:lnSpc>
            </a:pPr>
            <a:r>
              <a:rPr lang="en-US" dirty="0"/>
              <a:t>Akira is a senior account and mother who needs to be able to order movie tickets online easily for her family in advance with a convenient experience so that she can enjoy going to the movies with her family. </a:t>
            </a:r>
          </a:p>
          <a:p>
            <a:pPr marL="0" lvl="0" indent="0" algn="l" rtl="0">
              <a:lnSpc>
                <a:spcPct val="150000"/>
              </a:lnSpc>
              <a:spcBef>
                <a:spcPts val="0"/>
              </a:spcBef>
              <a:spcAft>
                <a:spcPts val="0"/>
              </a:spcAft>
              <a:buNone/>
            </a:pPr>
            <a:endParaRPr dirty="0"/>
          </a:p>
        </p:txBody>
      </p:sp>
      <p:pic>
        <p:nvPicPr>
          <p:cNvPr id="5" name="Picture 4">
            <a:extLst>
              <a:ext uri="{FF2B5EF4-FFF2-40B4-BE49-F238E27FC236}">
                <a16:creationId xmlns:a16="http://schemas.microsoft.com/office/drawing/2014/main" id="{10E4C87D-5442-164B-AE95-C81267FE9C40}"/>
              </a:ext>
            </a:extLst>
          </p:cNvPr>
          <p:cNvPicPr>
            <a:picLocks noChangeAspect="1"/>
          </p:cNvPicPr>
          <p:nvPr/>
        </p:nvPicPr>
        <p:blipFill rotWithShape="1">
          <a:blip r:embed="rId3"/>
          <a:srcRect t="3174"/>
          <a:stretch/>
        </p:blipFill>
        <p:spPr>
          <a:xfrm>
            <a:off x="4205351" y="1175657"/>
            <a:ext cx="4938649" cy="2965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7" name="Google Shape;227;p48"/>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29" name="Google Shape;229;p48"/>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Taking users through a typical way to navigate through an app to purchase movie tickets. </a:t>
            </a:r>
            <a:endParaRPr dirty="0"/>
          </a:p>
        </p:txBody>
      </p:sp>
      <p:pic>
        <p:nvPicPr>
          <p:cNvPr id="3" name="Picture 2">
            <a:extLst>
              <a:ext uri="{FF2B5EF4-FFF2-40B4-BE49-F238E27FC236}">
                <a16:creationId xmlns:a16="http://schemas.microsoft.com/office/drawing/2014/main" id="{A1B34152-359A-1F46-A0A8-D48E95BD1B2D}"/>
              </a:ext>
            </a:extLst>
          </p:cNvPr>
          <p:cNvPicPr>
            <a:picLocks noChangeAspect="1"/>
          </p:cNvPicPr>
          <p:nvPr/>
        </p:nvPicPr>
        <p:blipFill>
          <a:blip r:embed="rId3"/>
          <a:stretch>
            <a:fillRect/>
          </a:stretch>
        </p:blipFill>
        <p:spPr>
          <a:xfrm>
            <a:off x="3738964" y="0"/>
            <a:ext cx="4932125" cy="51435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TotalTime>
  <Words>1712</Words>
  <Application>Microsoft Macintosh PowerPoint</Application>
  <PresentationFormat>On-screen Show (16:9)</PresentationFormat>
  <Paragraphs>158</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Open Sans</vt:lpstr>
      <vt:lpstr>Open Sans SemiBold</vt:lpstr>
      <vt:lpstr>Calibri</vt:lpstr>
      <vt:lpstr>Arial</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Thompson</cp:lastModifiedBy>
  <cp:revision>41</cp:revision>
  <dcterms:modified xsi:type="dcterms:W3CDTF">2022-03-15T20:48:32Z</dcterms:modified>
</cp:coreProperties>
</file>